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1/5/2014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1/5/2014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1/5/2014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1/5/2014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1/5/2014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1/5/2014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1/5/2014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1/5/2014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1/5/2014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1/5/2014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1/5/2014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1/5/2014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1/5/2014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1/5/2014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er.co.i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562"/>
            <a:ext cx="7091361" cy="5206314"/>
          </a:xfrm>
        </p:spPr>
        <p:txBody>
          <a:bodyPr>
            <a:normAutofit/>
          </a:bodyPr>
          <a:lstStyle/>
          <a:p>
            <a:pPr algn="r"/>
            <a:r>
              <a:rPr lang="he-IL" dirty="0" smtClean="0"/>
              <a:t>תכנות אסינכרוני, תקשורת ופיתוח אפליקציות ל-</a:t>
            </a:r>
            <a:r>
              <a:rPr lang="en-US" dirty="0" smtClean="0"/>
              <a:t>Windows 8.1</a:t>
            </a:r>
            <a:r>
              <a:rPr lang="he-IL" dirty="0" smtClean="0"/>
              <a:t> ואפליקציות ל-</a:t>
            </a:r>
            <a:r>
              <a:rPr lang="en-US" dirty="0" smtClean="0"/>
              <a:t>Windows Phone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51" y="5646058"/>
            <a:ext cx="7091361" cy="838200"/>
          </a:xfrm>
        </p:spPr>
        <p:txBody>
          <a:bodyPr/>
          <a:lstStyle/>
          <a:p>
            <a:r>
              <a:rPr lang="en-US" b="1" dirty="0"/>
              <a:t>Controls (Part 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TextBlock + </a:t>
            </a:r>
            <a:r>
              <a:rPr lang="en-US" sz="3200" dirty="0" err="1">
                <a:solidFill>
                  <a:srgbClr val="DF5327"/>
                </a:solidFill>
              </a:rPr>
              <a:t>TextBox</a:t>
            </a:r>
            <a:r>
              <a:rPr lang="en-US" sz="3200" dirty="0">
                <a:solidFill>
                  <a:srgbClr val="DF5327"/>
                </a:solidFill>
              </a:rPr>
              <a:t> + </a:t>
            </a:r>
            <a:r>
              <a:rPr lang="en-US" sz="3200" dirty="0" err="1">
                <a:solidFill>
                  <a:srgbClr val="DF5327"/>
                </a:solidFill>
              </a:rPr>
              <a:t>PasswordBox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smtClean="0"/>
              <a:t>TextBlock</a:t>
            </a:r>
            <a:endParaRPr lang="he-IL" b="1" dirty="0" smtClean="0"/>
          </a:p>
          <a:p>
            <a:r>
              <a:rPr lang="he-IL" dirty="0"/>
              <a:t>הפקד </a:t>
            </a:r>
            <a:r>
              <a:rPr lang="he-IL" dirty="0" smtClean="0"/>
              <a:t>נועד </a:t>
            </a:r>
            <a:r>
              <a:rPr lang="he-IL" dirty="0"/>
              <a:t>להצגה של טקסט </a:t>
            </a:r>
            <a:r>
              <a:rPr lang="he-IL" dirty="0" smtClean="0"/>
              <a:t>סטטי למשתמש </a:t>
            </a:r>
            <a:r>
              <a:rPr lang="he-IL" dirty="0"/>
              <a:t>ללא </a:t>
            </a:r>
            <a:r>
              <a:rPr lang="he-IL" dirty="0" smtClean="0"/>
              <a:t>עריכה (מקביל ל-</a:t>
            </a:r>
            <a:r>
              <a:rPr lang="en-US" dirty="0" smtClean="0"/>
              <a:t>Label</a:t>
            </a:r>
            <a:r>
              <a:rPr lang="he-IL" dirty="0" smtClean="0"/>
              <a:t> ב- </a:t>
            </a:r>
            <a:r>
              <a:rPr lang="en-US" dirty="0" smtClean="0"/>
              <a:t>Windows Forms</a:t>
            </a:r>
            <a:r>
              <a:rPr lang="he-IL" dirty="0" smtClean="0"/>
              <a:t>). </a:t>
            </a:r>
          </a:p>
          <a:p>
            <a:pPr marL="45720" indent="0">
              <a:buNone/>
            </a:pPr>
            <a:r>
              <a:rPr lang="en-US" b="1" dirty="0" err="1" smtClean="0"/>
              <a:t>TextBox</a:t>
            </a:r>
            <a:r>
              <a:rPr lang="he-IL" b="1" dirty="0" smtClean="0"/>
              <a:t> </a:t>
            </a:r>
          </a:p>
          <a:p>
            <a:pPr marL="45720" indent="0">
              <a:buNone/>
            </a:pPr>
            <a:r>
              <a:rPr lang="he-IL" dirty="0" smtClean="0"/>
              <a:t>הפקד שבאמצעותו ניתן לאפשר למשתמש להקליד </a:t>
            </a:r>
            <a:r>
              <a:rPr lang="en-US" dirty="0" smtClean="0"/>
              <a:t>Text</a:t>
            </a:r>
            <a:r>
              <a:rPr lang="he-IL" dirty="0" smtClean="0"/>
              <a:t>.</a:t>
            </a:r>
          </a:p>
          <a:p>
            <a:pPr marL="45720" indent="0">
              <a:buNone/>
            </a:pPr>
            <a:r>
              <a:rPr lang="he-IL" dirty="0" smtClean="0"/>
              <a:t> </a:t>
            </a:r>
            <a:r>
              <a:rPr lang="he-IL" dirty="0"/>
              <a:t>מאפיינים (</a:t>
            </a:r>
            <a:r>
              <a:rPr lang="en-US" dirty="0"/>
              <a:t>Properties</a:t>
            </a:r>
            <a:r>
              <a:rPr lang="he-IL" dirty="0"/>
              <a:t>):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53492" y="4533785"/>
          <a:ext cx="8128000" cy="2204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625600"/>
                <a:gridCol w="65024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MaxLength</a:t>
                      </a: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קביעת אורך מקסימלי</a:t>
                      </a: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MaxLines</a:t>
                      </a: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מספר שורות מקסימלי</a:t>
                      </a: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LineCount</a:t>
                      </a: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מספר השורות בפקד</a:t>
                      </a: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SelectedText</a:t>
                      </a: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קביעת או קבלת הטקסט המסומן</a:t>
                      </a: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97708" y="2844113"/>
            <a:ext cx="5353008" cy="1900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panose="05000000000000000000" pitchFamily="2" charset="2"/>
              <a:buNone/>
            </a:pPr>
            <a:r>
              <a:rPr lang="en-US" b="1" dirty="0" err="1" smtClean="0"/>
              <a:t>PasswordBox</a:t>
            </a:r>
            <a:endParaRPr lang="en-US" b="1" dirty="0" smtClean="0"/>
          </a:p>
          <a:p>
            <a:pPr marL="45720" indent="0">
              <a:buFont typeface="Wingdings" panose="05000000000000000000" pitchFamily="2" charset="2"/>
              <a:buNone/>
            </a:pPr>
            <a:r>
              <a:rPr lang="he-IL" dirty="0" smtClean="0"/>
              <a:t>פקד טקסט ייעודי לקליטת סיסמה מהמשתמש, פקד זה יסתיר את הקלט על ידי הצגת כוכביות.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הנוסף המידע נשמר בזיכרון בצורה מאובטחת יותר על ידי המחלקה </a:t>
            </a:r>
            <a:r>
              <a:rPr lang="en-US" dirty="0" err="1" smtClean="0"/>
              <a:t>SecureString</a:t>
            </a:r>
            <a:r>
              <a:rPr lang="he-IL" dirty="0" smtClean="0"/>
              <a:t>.</a:t>
            </a:r>
          </a:p>
          <a:p>
            <a:pPr marL="45720" indent="0">
              <a:buFont typeface="Wingdings" panose="05000000000000000000" pitchFamily="2" charset="2"/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614179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549" y="115329"/>
            <a:ext cx="9372600" cy="640243"/>
          </a:xfrm>
        </p:spPr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TextBlock + </a:t>
            </a:r>
            <a:r>
              <a:rPr lang="en-US" sz="3600" dirty="0" err="1">
                <a:solidFill>
                  <a:srgbClr val="DF5327"/>
                </a:solidFill>
              </a:rPr>
              <a:t>TextBox</a:t>
            </a:r>
            <a:r>
              <a:rPr lang="en-US" sz="3600" dirty="0">
                <a:solidFill>
                  <a:srgbClr val="DF5327"/>
                </a:solidFill>
              </a:rPr>
              <a:t> + </a:t>
            </a:r>
            <a:r>
              <a:rPr lang="en-US" sz="3600" dirty="0" err="1">
                <a:solidFill>
                  <a:srgbClr val="DF5327"/>
                </a:solidFill>
              </a:rPr>
              <a:t>PasswordBox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08369" y="1425902"/>
          <a:ext cx="6913510" cy="30861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913510"/>
              </a:tblGrid>
              <a:tr h="3086134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TextBlock </a:t>
                      </a:r>
                      <a:r>
                        <a:rPr lang="en-US" sz="1800" kern="1200" dirty="0" err="1" smtClean="0"/>
                        <a:t>txt_field_name</a:t>
                      </a:r>
                      <a:r>
                        <a:rPr lang="en-US" sz="1800" kern="1200" dirty="0" smtClean="0"/>
                        <a:t> = new TextBlock();</a:t>
                      </a:r>
                    </a:p>
                    <a:p>
                      <a:pPr algn="l" rtl="0"/>
                      <a:r>
                        <a:rPr lang="en-US" sz="1800" kern="1200" dirty="0" err="1" smtClean="0"/>
                        <a:t>txt_field_name.FontSize</a:t>
                      </a:r>
                      <a:r>
                        <a:rPr lang="en-US" sz="1800" kern="1200" dirty="0" smtClean="0"/>
                        <a:t> = 25;</a:t>
                      </a:r>
                    </a:p>
                    <a:p>
                      <a:pPr algn="l" rtl="0"/>
                      <a:r>
                        <a:rPr lang="en-US" sz="1800" kern="1200" dirty="0" err="1" smtClean="0"/>
                        <a:t>txt_field_name.Text</a:t>
                      </a:r>
                      <a:r>
                        <a:rPr lang="en-US" sz="1800" kern="1200" dirty="0" smtClean="0"/>
                        <a:t> = </a:t>
                      </a:r>
                      <a:r>
                        <a:rPr lang="en-US" sz="1800" kern="1200" dirty="0" err="1" smtClean="0"/>
                        <a:t>col.ColumnName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err="1" smtClean="0"/>
                        <a:t>txt_field_name.Width</a:t>
                      </a:r>
                      <a:r>
                        <a:rPr lang="en-US" sz="1800" kern="1200" dirty="0" smtClean="0"/>
                        <a:t> = 200;</a:t>
                      </a:r>
                    </a:p>
                    <a:p>
                      <a:pPr algn="l" rtl="0"/>
                      <a:r>
                        <a:rPr lang="en-US" sz="1800" kern="1200" dirty="0" err="1" smtClean="0"/>
                        <a:t>panel.Children.Add</a:t>
                      </a: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 err="1" smtClean="0"/>
                        <a:t>txt_field_name</a:t>
                      </a:r>
                      <a:r>
                        <a:rPr lang="en-US" sz="1800" kern="1200" dirty="0" smtClean="0"/>
                        <a:t>);</a:t>
                      </a:r>
                    </a:p>
                    <a:p>
                      <a:pPr algn="l" rtl="0"/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txt_content</a:t>
                      </a:r>
                      <a:r>
                        <a:rPr lang="en-US" sz="1800" kern="1200" dirty="0" smtClean="0"/>
                        <a:t> = new </a:t>
                      </a:r>
                      <a:r>
                        <a:rPr lang="en-US" sz="1800" kern="1200" dirty="0" err="1" smtClean="0"/>
                        <a:t>TextBox</a:t>
                      </a:r>
                      <a:r>
                        <a:rPr lang="en-US" sz="1800" kern="1200" dirty="0" smtClean="0"/>
                        <a:t>();</a:t>
                      </a:r>
                    </a:p>
                    <a:p>
                      <a:pPr algn="l" rtl="0"/>
                      <a:r>
                        <a:rPr lang="en-US" sz="1800" kern="1200" dirty="0" err="1" smtClean="0"/>
                        <a:t>txt_content.FontSize</a:t>
                      </a:r>
                      <a:r>
                        <a:rPr lang="en-US" sz="1800" kern="1200" dirty="0" smtClean="0"/>
                        <a:t> = 25;</a:t>
                      </a:r>
                    </a:p>
                    <a:p>
                      <a:pPr algn="l" rtl="0"/>
                      <a:r>
                        <a:rPr lang="en-US" sz="1800" kern="1200" dirty="0" err="1" smtClean="0"/>
                        <a:t>txt_content.Width</a:t>
                      </a:r>
                      <a:r>
                        <a:rPr lang="en-US" sz="1800" kern="1200" dirty="0" smtClean="0"/>
                        <a:t> = 250;</a:t>
                      </a:r>
                    </a:p>
                    <a:p>
                      <a:pPr algn="l" rtl="0"/>
                      <a:r>
                        <a:rPr lang="en-US" sz="1800" kern="1200" dirty="0" err="1" smtClean="0"/>
                        <a:t>panel.Children.Add</a:t>
                      </a: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 err="1" smtClean="0"/>
                        <a:t>txt_content</a:t>
                      </a:r>
                      <a:r>
                        <a:rPr lang="en-US" sz="1800" kern="1200" dirty="0" smtClean="0"/>
                        <a:t>);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215" y="2268094"/>
            <a:ext cx="3702725" cy="28211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0378" y="6406290"/>
            <a:ext cx="3921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TextSample</a:t>
            </a:r>
            <a:endParaRPr lang="he-IL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57640" y="883508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he-IL" sz="2400" dirty="0" smtClean="0"/>
              <a:t>הגדרת </a:t>
            </a:r>
            <a:r>
              <a:rPr lang="en-US" sz="2400" dirty="0" smtClean="0"/>
              <a:t>TextBlock</a:t>
            </a:r>
            <a:r>
              <a:rPr lang="he-IL" sz="2400" dirty="0" smtClean="0"/>
              <a:t> ו-</a:t>
            </a:r>
            <a:r>
              <a:rPr lang="en-US" sz="2400" dirty="0" err="1" smtClean="0"/>
              <a:t>TextBlock</a:t>
            </a:r>
            <a:r>
              <a:rPr lang="he-IL" sz="2400" dirty="0" smtClean="0"/>
              <a:t> בצורה דינמית:</a:t>
            </a:r>
            <a:endParaRPr lang="he-IL" sz="2400" dirty="0"/>
          </a:p>
          <a:p>
            <a:pPr marL="4572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37207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rgbClr val="DF5327"/>
                </a:solidFill>
              </a:rPr>
              <a:t>ItemsControl</a:t>
            </a:r>
            <a:r>
              <a:rPr lang="en-US" sz="3200" dirty="0">
                <a:solidFill>
                  <a:srgbClr val="DF5327"/>
                </a:solidFill>
              </a:rPr>
              <a:t> + </a:t>
            </a:r>
            <a:r>
              <a:rPr lang="en-US" sz="3200" dirty="0" err="1">
                <a:solidFill>
                  <a:srgbClr val="DF5327"/>
                </a:solidFill>
              </a:rPr>
              <a:t>ListBox</a:t>
            </a:r>
            <a:r>
              <a:rPr lang="en-US" sz="3200" dirty="0">
                <a:solidFill>
                  <a:srgbClr val="DF5327"/>
                </a:solidFill>
              </a:rPr>
              <a:t> + </a:t>
            </a:r>
            <a:r>
              <a:rPr lang="en-US" sz="3200" dirty="0" err="1">
                <a:solidFill>
                  <a:srgbClr val="DF5327"/>
                </a:solidFill>
              </a:rPr>
              <a:t>ComboBox</a:t>
            </a:r>
            <a:endParaRPr lang="en-US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b="1" dirty="0" err="1" smtClean="0"/>
              <a:t>ItemsControl</a:t>
            </a:r>
            <a:endParaRPr lang="he-IL" sz="2400" b="1" dirty="0" smtClean="0"/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פקד רשימה פשוט, יכול להכיל ולהציג רשימה של פריטים מסוג מחרוזת, תמונה וסוגים אחרים של פריטים.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כמו </a:t>
            </a:r>
            <a:r>
              <a:rPr lang="en-US" dirty="0" smtClean="0"/>
              <a:t>Label</a:t>
            </a:r>
            <a:r>
              <a:rPr lang="he-IL" dirty="0" smtClean="0"/>
              <a:t> של עולם הרשימות.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שני המאפיינים המרכזיים: </a:t>
            </a:r>
            <a:r>
              <a:rPr lang="en-US" dirty="0" smtClean="0"/>
              <a:t>Items</a:t>
            </a:r>
            <a:r>
              <a:rPr lang="he-IL" dirty="0" smtClean="0"/>
              <a:t> או </a:t>
            </a:r>
            <a:r>
              <a:rPr lang="en-US" dirty="0" err="1" smtClean="0"/>
              <a:t>ItemsSource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Items</a:t>
            </a:r>
            <a:r>
              <a:rPr lang="he-IL" dirty="0" smtClean="0"/>
              <a:t> – הוספת אלמנטים ב- </a:t>
            </a:r>
            <a:r>
              <a:rPr lang="en-US" dirty="0" smtClean="0"/>
              <a:t>XAML</a:t>
            </a:r>
            <a:endParaRPr lang="he-IL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ItemsSource</a:t>
            </a:r>
            <a:r>
              <a:rPr lang="he-IL" dirty="0" smtClean="0"/>
              <a:t> – הוספת אלמנטים באמצעות </a:t>
            </a:r>
            <a:r>
              <a:rPr lang="en-US" dirty="0" err="1" smtClean="0"/>
              <a:t>DataBinding</a:t>
            </a:r>
            <a:r>
              <a:rPr lang="he-IL" dirty="0"/>
              <a:t> </a:t>
            </a:r>
            <a:r>
              <a:rPr lang="he-IL" dirty="0" smtClean="0"/>
              <a:t>(הצגת תכלית בדוגמה, הסבר על המודל של </a:t>
            </a:r>
            <a:r>
              <a:rPr lang="en-US" dirty="0" err="1" smtClean="0"/>
              <a:t>DataBinding</a:t>
            </a:r>
            <a:r>
              <a:rPr lang="he-IL" dirty="0" smtClean="0"/>
              <a:t> בפרק עצמאי).</a:t>
            </a:r>
          </a:p>
        </p:txBody>
      </p:sp>
    </p:spTree>
    <p:extLst>
      <p:ext uri="{BB962C8B-B14F-4D97-AF65-F5344CB8AC3E}">
        <p14:creationId xmlns:p14="http://schemas.microsoft.com/office/powerpoint/2010/main" val="3469189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DF5327"/>
                </a:solidFill>
              </a:rPr>
              <a:t>ItemsControl</a:t>
            </a:r>
            <a:r>
              <a:rPr lang="en-US" sz="3600" dirty="0">
                <a:solidFill>
                  <a:srgbClr val="DF5327"/>
                </a:solidFill>
              </a:rPr>
              <a:t> + </a:t>
            </a:r>
            <a:r>
              <a:rPr lang="en-US" sz="3600" dirty="0" err="1">
                <a:solidFill>
                  <a:srgbClr val="DF5327"/>
                </a:solidFill>
              </a:rPr>
              <a:t>ListBox</a:t>
            </a:r>
            <a:r>
              <a:rPr lang="en-US" sz="3600" dirty="0">
                <a:solidFill>
                  <a:srgbClr val="DF5327"/>
                </a:solidFill>
              </a:rPr>
              <a:t> + </a:t>
            </a:r>
            <a:r>
              <a:rPr lang="en-US" sz="3600" dirty="0" err="1">
                <a:solidFill>
                  <a:srgbClr val="DF5327"/>
                </a:solidFill>
              </a:rPr>
              <a:t>ComboBox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 </a:t>
            </a:r>
            <a:r>
              <a:rPr lang="en-US" dirty="0" err="1" smtClean="0"/>
              <a:t>ItemsControl</a:t>
            </a:r>
            <a:r>
              <a:rPr lang="he-IL" dirty="0" smtClean="0"/>
              <a:t>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1849" y="2109643"/>
          <a:ext cx="11557686" cy="36576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57686"/>
              </a:tblGrid>
              <a:tr h="3086134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</a:t>
                      </a:r>
                      <a:r>
                        <a:rPr lang="en-US" sz="1800" kern="1200" dirty="0" err="1" smtClean="0"/>
                        <a:t>ScrollViewer</a:t>
                      </a:r>
                      <a:r>
                        <a:rPr lang="en-US" sz="1800" kern="1200" dirty="0" smtClean="0"/>
                        <a:t> Name="scroll" Grid.Column="1" </a:t>
                      </a:r>
                      <a:r>
                        <a:rPr lang="en-US" sz="1800" kern="1200" dirty="0" err="1" smtClean="0"/>
                        <a:t>HorizontalScrollBarVisibility</a:t>
                      </a:r>
                      <a:r>
                        <a:rPr lang="en-US" sz="1800" kern="1200" dirty="0" smtClean="0"/>
                        <a:t>="Disabled" </a:t>
                      </a:r>
                      <a:endParaRPr lang="he-IL" sz="1800" kern="1200" dirty="0" smtClean="0"/>
                    </a:p>
                    <a:p>
                      <a:pPr algn="l" rtl="0"/>
                      <a:r>
                        <a:rPr lang="he-IL" sz="1800" kern="1200" dirty="0" smtClean="0"/>
                        <a:t>                                                                                                                           </a:t>
                      </a:r>
                      <a:r>
                        <a:rPr lang="en-US" sz="1800" kern="1200" dirty="0" err="1" smtClean="0"/>
                        <a:t>VerticalScrollBarVisibility</a:t>
                      </a:r>
                      <a:r>
                        <a:rPr lang="en-US" sz="1800" kern="1200" dirty="0" smtClean="0"/>
                        <a:t>="Auto"&gt;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&lt;StackPanel Width="200"&gt;</a:t>
                      </a:r>
                      <a:endParaRPr lang="he-IL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  &lt;</a:t>
                      </a:r>
                      <a:r>
                        <a:rPr lang="en-US" sz="1800" kern="1200" dirty="0" err="1" smtClean="0"/>
                        <a:t>ItemsControl</a:t>
                      </a:r>
                      <a:r>
                        <a:rPr lang="en-US" sz="1800" kern="1200" dirty="0" smtClean="0"/>
                        <a:t> FontSize="25" Background="</a:t>
                      </a:r>
                      <a:r>
                        <a:rPr lang="en-US" sz="1800" kern="1200" dirty="0" err="1" smtClean="0"/>
                        <a:t>AliceBlue</a:t>
                      </a:r>
                      <a:r>
                        <a:rPr lang="en-US" sz="1800" kern="1200" dirty="0" smtClean="0"/>
                        <a:t>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ItemsControl.Items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&lt;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&gt;Tel Aviv&lt;/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&lt;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&gt;Jerusalem&lt;/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&lt;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&gt;Haifa&lt;/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&lt;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</a:t>
                      </a:r>
                      <a:r>
                        <a:rPr lang="en-US" sz="1800" kern="1200" dirty="0" err="1" smtClean="0"/>
                        <a:t>Eilat</a:t>
                      </a:r>
                      <a:r>
                        <a:rPr lang="en-US" sz="1800" kern="1200" dirty="0" smtClean="0"/>
                        <a:t>&lt;/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&lt;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&gt;Netanya&lt;/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&lt;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</a:t>
                      </a:r>
                      <a:r>
                        <a:rPr lang="en-US" sz="1800" kern="1200" dirty="0" err="1" smtClean="0"/>
                        <a:t>Afula</a:t>
                      </a:r>
                      <a:r>
                        <a:rPr lang="en-US" sz="1800" kern="1200" dirty="0" smtClean="0"/>
                        <a:t>&lt;/</a:t>
                      </a:r>
                      <a:r>
                        <a:rPr lang="en-US" sz="1800" kern="1200" dirty="0" err="1" smtClean="0"/>
                        <a:t>system:String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&lt;/</a:t>
                      </a:r>
                      <a:r>
                        <a:rPr lang="en-US" sz="1800" kern="1200" dirty="0" err="1" smtClean="0"/>
                        <a:t>ItemsControl.Items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</a:t>
                      </a:r>
                      <a:r>
                        <a:rPr lang="en-US" sz="1800" kern="1200" dirty="0" err="1" smtClean="0"/>
                        <a:t>ItemsControl</a:t>
                      </a:r>
                      <a:r>
                        <a:rPr lang="en-US" sz="1800" kern="1200" dirty="0" smtClean="0"/>
                        <a:t>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801" y="4227154"/>
            <a:ext cx="4508135" cy="17531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31524" y="6299198"/>
            <a:ext cx="3921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he-IL" dirty="0" err="1"/>
              <a:t>ItemsControlSample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8719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59027"/>
          </a:xfrm>
        </p:spPr>
        <p:txBody>
          <a:bodyPr/>
          <a:lstStyle/>
          <a:p>
            <a:r>
              <a:rPr lang="en-US" sz="3200" dirty="0" err="1">
                <a:solidFill>
                  <a:srgbClr val="DF5327"/>
                </a:solidFill>
              </a:rPr>
              <a:t>ItemsControl</a:t>
            </a:r>
            <a:r>
              <a:rPr lang="en-US" sz="3200" dirty="0">
                <a:solidFill>
                  <a:srgbClr val="DF5327"/>
                </a:solidFill>
              </a:rPr>
              <a:t> + </a:t>
            </a:r>
            <a:r>
              <a:rPr lang="en-US" sz="3200" dirty="0" err="1">
                <a:solidFill>
                  <a:srgbClr val="DF5327"/>
                </a:solidFill>
              </a:rPr>
              <a:t>ListBox</a:t>
            </a:r>
            <a:r>
              <a:rPr lang="en-US" sz="3200" dirty="0">
                <a:solidFill>
                  <a:srgbClr val="DF5327"/>
                </a:solidFill>
              </a:rPr>
              <a:t> + </a:t>
            </a:r>
            <a:r>
              <a:rPr lang="en-US" sz="3200" dirty="0" err="1">
                <a:solidFill>
                  <a:srgbClr val="DF5327"/>
                </a:solidFill>
              </a:rPr>
              <a:t>ComboBox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he-IL" sz="2400" b="1" dirty="0"/>
              <a:t>ההבדל בין </a:t>
            </a:r>
            <a:r>
              <a:rPr lang="en-US" sz="2400" b="1" dirty="0" err="1"/>
              <a:t>ItemsControl</a:t>
            </a:r>
            <a:r>
              <a:rPr lang="he-IL" sz="2400" b="1" dirty="0"/>
              <a:t> לשני הפקדים הבאים:</a:t>
            </a:r>
            <a:endParaRPr lang="en-US" sz="2400" b="1" dirty="0"/>
          </a:p>
          <a:p>
            <a:pPr marL="45720" indent="0">
              <a:buNone/>
            </a:pPr>
            <a:r>
              <a:rPr lang="en-US" sz="2400" dirty="0" err="1"/>
              <a:t>ItemsControl</a:t>
            </a:r>
            <a:r>
              <a:rPr lang="he-IL" sz="2400" dirty="0"/>
              <a:t> רק מציג </a:t>
            </a:r>
            <a:r>
              <a:rPr lang="he-IL" sz="2400" dirty="0" smtClean="0"/>
              <a:t>מידע </a:t>
            </a:r>
            <a:r>
              <a:rPr lang="he-IL" sz="2400" dirty="0"/>
              <a:t>בצורת רשימה</a:t>
            </a:r>
            <a:r>
              <a:rPr lang="he-IL" sz="2400" dirty="0" smtClean="0"/>
              <a:t>, </a:t>
            </a:r>
            <a:r>
              <a:rPr lang="en-US" sz="2400" dirty="0" err="1" smtClean="0"/>
              <a:t>ListBox</a:t>
            </a:r>
            <a:r>
              <a:rPr lang="he-IL" sz="2400" dirty="0" smtClean="0"/>
              <a:t> </a:t>
            </a:r>
            <a:r>
              <a:rPr lang="he-IL" sz="2400" dirty="0"/>
              <a:t>ו-</a:t>
            </a:r>
            <a:r>
              <a:rPr lang="en-US" sz="2400" dirty="0" err="1"/>
              <a:t>ComboBox</a:t>
            </a:r>
            <a:r>
              <a:rPr lang="he-IL" sz="2400" dirty="0"/>
              <a:t> הוא אינטראקטיבי – מקבל אירועים מהמשתמש</a:t>
            </a:r>
            <a:r>
              <a:rPr lang="he-IL" sz="2400" dirty="0" smtClean="0"/>
              <a:t>.</a:t>
            </a:r>
            <a:endParaRPr lang="en-US" sz="2400" dirty="0" smtClean="0"/>
          </a:p>
          <a:p>
            <a:pPr marL="45720" indent="0">
              <a:buNone/>
            </a:pPr>
            <a:r>
              <a:rPr lang="he-IL" sz="2400" dirty="0" smtClean="0"/>
              <a:t>הפריטים המוצגים ב-</a:t>
            </a:r>
            <a:r>
              <a:rPr lang="en-US" sz="2400" dirty="0" err="1" smtClean="0"/>
              <a:t>ListBox</a:t>
            </a:r>
            <a:r>
              <a:rPr lang="he-IL" sz="2400" dirty="0" smtClean="0"/>
              <a:t> הם נגזרת </a:t>
            </a:r>
            <a:r>
              <a:rPr lang="he-IL" sz="2400" dirty="0"/>
              <a:t>של </a:t>
            </a:r>
            <a:r>
              <a:rPr lang="en-US" sz="2400" dirty="0" err="1"/>
              <a:t>ControlContent</a:t>
            </a:r>
            <a:endParaRPr lang="he-IL" sz="2400" dirty="0"/>
          </a:p>
          <a:p>
            <a:pPr marL="45720" indent="0">
              <a:buNone/>
            </a:pPr>
            <a:endParaRPr lang="he-IL" sz="2400" b="1" dirty="0" smtClean="0"/>
          </a:p>
          <a:p>
            <a:pPr marL="45720" indent="0">
              <a:buNone/>
            </a:pPr>
            <a:r>
              <a:rPr lang="he-IL" sz="2400" b="1" dirty="0" smtClean="0"/>
              <a:t>למה לא להשתמש תמיד ב- </a:t>
            </a:r>
            <a:r>
              <a:rPr lang="en-US" sz="2400" b="1" dirty="0" err="1" smtClean="0"/>
              <a:t>ListBox</a:t>
            </a:r>
            <a:r>
              <a:rPr lang="he-IL" sz="2400" b="1" dirty="0" smtClean="0"/>
              <a:t>?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715481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DF5327"/>
                </a:solidFill>
              </a:rPr>
              <a:t>ItemsControl</a:t>
            </a:r>
            <a:r>
              <a:rPr lang="en-US" sz="3600" dirty="0">
                <a:solidFill>
                  <a:srgbClr val="DF5327"/>
                </a:solidFill>
              </a:rPr>
              <a:t> + </a:t>
            </a:r>
            <a:r>
              <a:rPr lang="en-US" sz="3600" dirty="0" err="1">
                <a:solidFill>
                  <a:srgbClr val="DF5327"/>
                </a:solidFill>
              </a:rPr>
              <a:t>ListBox</a:t>
            </a:r>
            <a:r>
              <a:rPr lang="en-US" sz="3600" dirty="0">
                <a:solidFill>
                  <a:srgbClr val="DF5327"/>
                </a:solidFill>
              </a:rPr>
              <a:t> + </a:t>
            </a:r>
            <a:r>
              <a:rPr lang="en-US" sz="3600" dirty="0" err="1">
                <a:solidFill>
                  <a:srgbClr val="DF5327"/>
                </a:solidFill>
              </a:rPr>
              <a:t>ComboBox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200"/>
            <a:ext cx="9372600" cy="489945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b="1" dirty="0" err="1" smtClean="0"/>
              <a:t>ListBox</a:t>
            </a:r>
            <a:endParaRPr lang="he-IL" b="1" dirty="0"/>
          </a:p>
          <a:p>
            <a:pPr marL="45720" indent="0">
              <a:buNone/>
            </a:pPr>
            <a:r>
              <a:rPr lang="he-IL" dirty="0"/>
              <a:t>פקד המציג רשימה של ערכים, מתוכם המשתמש יכול לבחור ערך אחד או יותר.</a:t>
            </a:r>
          </a:p>
          <a:p>
            <a:pPr marL="45720" indent="0">
              <a:buNone/>
            </a:pPr>
            <a:r>
              <a:rPr lang="he-IL" b="1" dirty="0" smtClean="0"/>
              <a:t>מאפיינים:</a:t>
            </a:r>
          </a:p>
          <a:p>
            <a:pPr marL="45720" indent="0">
              <a:buNone/>
            </a:pPr>
            <a:r>
              <a:rPr lang="en-US" dirty="0" err="1" smtClean="0"/>
              <a:t>SelectionMode</a:t>
            </a:r>
            <a:endParaRPr lang="en-US" dirty="0" smtClean="0"/>
          </a:p>
          <a:p>
            <a:pPr marL="708660" lvl="1" indent="-342900">
              <a:buFont typeface="+mj-lt"/>
              <a:buAutoNum type="arabicPeriod"/>
            </a:pPr>
            <a:r>
              <a:rPr lang="en-US" dirty="0" smtClean="0"/>
              <a:t>Single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dirty="0" smtClean="0"/>
              <a:t>Multiple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dirty="0" smtClean="0"/>
              <a:t>Extended</a:t>
            </a:r>
            <a:endParaRPr lang="en-US" dirty="0"/>
          </a:p>
          <a:p>
            <a:pPr marL="45720" indent="0">
              <a:buNone/>
            </a:pPr>
            <a:r>
              <a:rPr lang="he-IL" b="1" dirty="0" smtClean="0"/>
              <a:t>אירועים:</a:t>
            </a:r>
          </a:p>
          <a:p>
            <a:pPr marL="45720" indent="0">
              <a:buNone/>
            </a:pPr>
            <a:r>
              <a:rPr lang="en-US" dirty="0" err="1" smtClean="0"/>
              <a:t>SelectionChanged</a:t>
            </a:r>
            <a:r>
              <a:rPr lang="he-IL" dirty="0" smtClean="0"/>
              <a:t> – מתרחש כאשר המשתמש משנה את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הבחירה</a:t>
            </a:r>
            <a:endParaRPr lang="he-IL" dirty="0"/>
          </a:p>
          <a:p>
            <a:pPr marL="45720" indent="0">
              <a:buNone/>
            </a:pPr>
            <a:r>
              <a:rPr lang="en-US" dirty="0" err="1" smtClean="0"/>
              <a:t>ListBoxItem</a:t>
            </a:r>
            <a:r>
              <a:rPr lang="he-IL" dirty="0" smtClean="0"/>
              <a:t> </a:t>
            </a:r>
            <a:r>
              <a:rPr lang="he-IL" dirty="0"/>
              <a:t>היא נגזרת של </a:t>
            </a:r>
            <a:r>
              <a:rPr lang="en-US" dirty="0" err="1"/>
              <a:t>ControlContent</a:t>
            </a:r>
            <a:r>
              <a:rPr lang="he-IL" dirty="0"/>
              <a:t>:</a:t>
            </a:r>
          </a:p>
          <a:p>
            <a:pPr marL="4572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43337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43697"/>
          </a:xfrm>
        </p:spPr>
        <p:txBody>
          <a:bodyPr/>
          <a:lstStyle/>
          <a:p>
            <a:r>
              <a:rPr lang="en-US" sz="3200" dirty="0" err="1">
                <a:solidFill>
                  <a:srgbClr val="DF5327"/>
                </a:solidFill>
              </a:rPr>
              <a:t>ItemsControl</a:t>
            </a:r>
            <a:r>
              <a:rPr lang="en-US" sz="3200" dirty="0">
                <a:solidFill>
                  <a:srgbClr val="DF5327"/>
                </a:solidFill>
              </a:rPr>
              <a:t> + </a:t>
            </a:r>
            <a:r>
              <a:rPr lang="en-US" sz="3200" dirty="0" err="1">
                <a:solidFill>
                  <a:srgbClr val="DF5327"/>
                </a:solidFill>
              </a:rPr>
              <a:t>ListBox</a:t>
            </a:r>
            <a:r>
              <a:rPr lang="en-US" sz="3200" dirty="0">
                <a:solidFill>
                  <a:srgbClr val="DF5327"/>
                </a:solidFill>
              </a:rPr>
              <a:t> + </a:t>
            </a:r>
            <a:r>
              <a:rPr lang="en-US" sz="3200" dirty="0" err="1">
                <a:solidFill>
                  <a:srgbClr val="DF5327"/>
                </a:solidFill>
              </a:rPr>
              <a:t>ComboBox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 </a:t>
            </a:r>
            <a:r>
              <a:rPr lang="en-US" dirty="0" err="1" smtClean="0"/>
              <a:t>ListBox</a:t>
            </a:r>
            <a:r>
              <a:rPr lang="he-IL" dirty="0" smtClean="0"/>
              <a:t>: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031524" y="6299198"/>
            <a:ext cx="3921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ListBox</a:t>
            </a:r>
            <a:r>
              <a:rPr lang="he-IL" dirty="0" err="1" smtClean="0"/>
              <a:t>Sample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71849" y="2109643"/>
          <a:ext cx="11557686" cy="30861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57686"/>
              </a:tblGrid>
              <a:tr h="3086134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</a:t>
                      </a:r>
                      <a:r>
                        <a:rPr lang="en-US" sz="1800" kern="1200" dirty="0" err="1" smtClean="0"/>
                        <a:t>ListBox</a:t>
                      </a:r>
                      <a:r>
                        <a:rPr lang="en-US" sz="1800" kern="1200" dirty="0" smtClean="0"/>
                        <a:t> Name="</a:t>
                      </a:r>
                      <a:r>
                        <a:rPr lang="en-US" sz="1800" kern="1200" dirty="0" err="1" smtClean="0"/>
                        <a:t>lstDaysOfWeek</a:t>
                      </a:r>
                      <a:r>
                        <a:rPr lang="en-US" sz="1800" kern="1200" dirty="0" smtClean="0"/>
                        <a:t>" Width="150" FontSize="25" </a:t>
                      </a:r>
                      <a:r>
                        <a:rPr lang="en-US" sz="1800" kern="1200" dirty="0" err="1" smtClean="0"/>
                        <a:t>SelectionMode</a:t>
                      </a:r>
                      <a:r>
                        <a:rPr lang="en-US" sz="1800" kern="1200" dirty="0" smtClean="0"/>
                        <a:t>="Multiple"      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                              </a:t>
                      </a:r>
                      <a:r>
                        <a:rPr lang="en-US" sz="1800" kern="1200" dirty="0" err="1" smtClean="0"/>
                        <a:t>SelectionChanged</a:t>
                      </a:r>
                      <a:r>
                        <a:rPr lang="en-US" sz="1800" kern="1200" dirty="0" smtClean="0"/>
                        <a:t>="</a:t>
                      </a:r>
                      <a:r>
                        <a:rPr lang="en-US" sz="1800" kern="1200" dirty="0" err="1" smtClean="0"/>
                        <a:t>lstDaysOfWeek_SelectionChanged</a:t>
                      </a:r>
                      <a:r>
                        <a:rPr lang="en-US" sz="1800" kern="1200" dirty="0" smtClean="0"/>
                        <a:t>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</a:t>
                      </a:r>
                      <a:r>
                        <a:rPr lang="en-US" sz="1800" kern="1200" dirty="0" err="1" smtClean="0"/>
                        <a:t>ListBoxItem</a:t>
                      </a:r>
                      <a:r>
                        <a:rPr lang="en-US" sz="1800" kern="1200" dirty="0" smtClean="0"/>
                        <a:t> Content="Sunday"/&gt;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</a:t>
                      </a:r>
                      <a:r>
                        <a:rPr lang="en-US" sz="1800" kern="1200" dirty="0" err="1" smtClean="0"/>
                        <a:t>ListBoxItem</a:t>
                      </a:r>
                      <a:r>
                        <a:rPr lang="en-US" sz="1800" kern="1200" dirty="0" smtClean="0"/>
                        <a:t> Content="Monday"/&gt;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</a:t>
                      </a:r>
                      <a:r>
                        <a:rPr lang="en-US" sz="1800" kern="1200" dirty="0" err="1" smtClean="0"/>
                        <a:t>ListBoxItem</a:t>
                      </a:r>
                      <a:r>
                        <a:rPr lang="en-US" sz="1800" kern="1200" dirty="0" smtClean="0"/>
                        <a:t> Content="Tuesday"/&gt;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</a:t>
                      </a:r>
                      <a:r>
                        <a:rPr lang="en-US" sz="1800" kern="1200" dirty="0" err="1" smtClean="0"/>
                        <a:t>ListBoxItem</a:t>
                      </a:r>
                      <a:r>
                        <a:rPr lang="en-US" sz="1800" kern="1200" dirty="0" smtClean="0"/>
                        <a:t> Content="Wednesday"/&gt;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</a:t>
                      </a:r>
                      <a:r>
                        <a:rPr lang="en-US" sz="1800" kern="1200" dirty="0" err="1" smtClean="0"/>
                        <a:t>ListBoxItem</a:t>
                      </a:r>
                      <a:r>
                        <a:rPr lang="en-US" sz="1800" kern="1200" dirty="0" smtClean="0"/>
                        <a:t> Content="Thursday"/&gt;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</a:t>
                      </a:r>
                      <a:r>
                        <a:rPr lang="en-US" sz="1800" kern="1200" dirty="0" err="1" smtClean="0"/>
                        <a:t>ListBoxItem</a:t>
                      </a:r>
                      <a:r>
                        <a:rPr lang="en-US" sz="1800" kern="1200" dirty="0" smtClean="0"/>
                        <a:t> Content="Friday"/&gt;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</a:t>
                      </a:r>
                      <a:r>
                        <a:rPr lang="en-US" sz="1800" kern="1200" dirty="0" err="1" smtClean="0"/>
                        <a:t>ListBoxItem</a:t>
                      </a:r>
                      <a:r>
                        <a:rPr lang="en-US" sz="1800" kern="1200" dirty="0" smtClean="0"/>
                        <a:t> Content="Saturday"/&gt;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</a:t>
                      </a:r>
                      <a:r>
                        <a:rPr lang="en-US" sz="1800" kern="1200" dirty="0" err="1" smtClean="0"/>
                        <a:t>ListBox</a:t>
                      </a:r>
                      <a:r>
                        <a:rPr lang="en-US" sz="1800" kern="1200" dirty="0" smtClean="0"/>
                        <a:t>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453" y="3431929"/>
            <a:ext cx="4242302" cy="2828201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221873" y="1227362"/>
            <a:ext cx="1993557" cy="584885"/>
          </a:xfrm>
          <a:prstGeom prst="wedgeRoundRectCallout">
            <a:avLst>
              <a:gd name="adj1" fmla="val -104962"/>
              <a:gd name="adj2" fmla="val 10978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הגדרת ה-</a:t>
            </a:r>
            <a:r>
              <a:rPr lang="en-US" dirty="0" err="1" smtClean="0"/>
              <a:t>ListBox</a:t>
            </a:r>
            <a:endParaRPr lang="he-IL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915646" y="3393913"/>
            <a:ext cx="2251273" cy="584885"/>
          </a:xfrm>
          <a:prstGeom prst="wedgeRoundRectCallout">
            <a:avLst>
              <a:gd name="adj1" fmla="val 61154"/>
              <a:gd name="adj2" fmla="val -16346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הגדרת ה-</a:t>
            </a:r>
            <a:r>
              <a:rPr lang="en-US" dirty="0" err="1" smtClean="0"/>
              <a:t>SelectionChanged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29241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rgbClr val="DF5327"/>
                </a:solidFill>
              </a:rPr>
              <a:t>ItemsControl</a:t>
            </a:r>
            <a:r>
              <a:rPr lang="en-US" sz="3200" dirty="0">
                <a:solidFill>
                  <a:srgbClr val="DF5327"/>
                </a:solidFill>
              </a:rPr>
              <a:t> + </a:t>
            </a:r>
            <a:r>
              <a:rPr lang="en-US" sz="3200" dirty="0" err="1">
                <a:solidFill>
                  <a:srgbClr val="DF5327"/>
                </a:solidFill>
              </a:rPr>
              <a:t>ListBox</a:t>
            </a:r>
            <a:r>
              <a:rPr lang="en-US" sz="3200" dirty="0">
                <a:solidFill>
                  <a:srgbClr val="DF5327"/>
                </a:solidFill>
              </a:rPr>
              <a:t> + </a:t>
            </a:r>
            <a:r>
              <a:rPr lang="en-US" sz="3200" dirty="0" err="1">
                <a:solidFill>
                  <a:srgbClr val="DF5327"/>
                </a:solidFill>
              </a:rPr>
              <a:t>ComboBox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16" y="1600200"/>
            <a:ext cx="9356597" cy="4677032"/>
          </a:xfrm>
        </p:spPr>
        <p:txBody>
          <a:bodyPr/>
          <a:lstStyle/>
          <a:p>
            <a:pPr marL="45720" indent="0">
              <a:buNone/>
            </a:pPr>
            <a:r>
              <a:rPr lang="en-US" sz="2400" b="1" dirty="0" err="1" smtClean="0"/>
              <a:t>ComboBox</a:t>
            </a:r>
            <a:endParaRPr lang="he-IL" b="1" dirty="0" smtClean="0"/>
          </a:p>
          <a:p>
            <a:pPr marL="45720" indent="0">
              <a:buNone/>
            </a:pPr>
            <a:endParaRPr lang="he-IL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2995" y="2488583"/>
          <a:ext cx="11557686" cy="30861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57686"/>
              </a:tblGrid>
              <a:tr h="3086134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</a:t>
                      </a:r>
                      <a:r>
                        <a:rPr lang="en-US" sz="1800" kern="1200" dirty="0" err="1" smtClean="0"/>
                        <a:t>ComboBox</a:t>
                      </a:r>
                      <a:r>
                        <a:rPr lang="en-US" sz="1800" kern="1200" dirty="0" smtClean="0"/>
                        <a:t> Name="combo" </a:t>
                      </a:r>
                      <a:r>
                        <a:rPr lang="en-US" sz="1800" kern="1200" dirty="0" err="1" smtClean="0"/>
                        <a:t>SelectionChanged</a:t>
                      </a:r>
                      <a:r>
                        <a:rPr lang="en-US" sz="1800" kern="1200" dirty="0" smtClean="0"/>
                        <a:t>="</a:t>
                      </a:r>
                      <a:r>
                        <a:rPr lang="en-US" sz="1800" kern="1200" dirty="0" err="1" smtClean="0"/>
                        <a:t>ComboBox_SelectionChanged</a:t>
                      </a:r>
                      <a:r>
                        <a:rPr lang="en-US" sz="1800" kern="1200" dirty="0" smtClean="0"/>
                        <a:t>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</a:t>
                      </a:r>
                      <a:r>
                        <a:rPr lang="en-US" sz="1800" kern="1200" dirty="0" err="1" smtClean="0"/>
                        <a:t>ComboBoxItem</a:t>
                      </a:r>
                      <a:r>
                        <a:rPr lang="en-US" sz="1800" kern="1200" dirty="0" smtClean="0"/>
                        <a:t> Content="Sunday"/&gt;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</a:t>
                      </a:r>
                      <a:r>
                        <a:rPr lang="en-US" sz="1800" kern="1200" dirty="0" err="1" smtClean="0"/>
                        <a:t>ComboBoxItem</a:t>
                      </a:r>
                      <a:r>
                        <a:rPr lang="en-US" sz="1800" kern="1200" dirty="0" smtClean="0"/>
                        <a:t> Content="Monday"/&gt;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</a:t>
                      </a:r>
                      <a:r>
                        <a:rPr lang="en-US" sz="1800" kern="1200" dirty="0" err="1" smtClean="0"/>
                        <a:t>ComboBoxItem</a:t>
                      </a:r>
                      <a:r>
                        <a:rPr lang="en-US" sz="1800" kern="1200" dirty="0" smtClean="0"/>
                        <a:t> Content="Tuesday"/&gt;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</a:t>
                      </a:r>
                      <a:r>
                        <a:rPr lang="en-US" sz="1800" kern="1200" dirty="0" err="1" smtClean="0"/>
                        <a:t>ComboBoxItem</a:t>
                      </a:r>
                      <a:r>
                        <a:rPr lang="en-US" sz="1800" kern="1200" dirty="0" smtClean="0"/>
                        <a:t> Content="Wednesday"/&gt;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</a:t>
                      </a:r>
                      <a:r>
                        <a:rPr lang="en-US" sz="1800" kern="1200" dirty="0" err="1" smtClean="0"/>
                        <a:t>ComboBoxItem</a:t>
                      </a:r>
                      <a:r>
                        <a:rPr lang="en-US" sz="1800" kern="1200" dirty="0" smtClean="0"/>
                        <a:t> Content="Thursday"/&gt;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</a:t>
                      </a:r>
                      <a:r>
                        <a:rPr lang="en-US" sz="1800" kern="1200" dirty="0" err="1" smtClean="0"/>
                        <a:t>ComboBoxItem</a:t>
                      </a:r>
                      <a:r>
                        <a:rPr lang="en-US" sz="1800" kern="1200" dirty="0" smtClean="0"/>
                        <a:t> Content="Friday"/&gt;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</a:t>
                      </a:r>
                      <a:r>
                        <a:rPr lang="en-US" sz="1800" kern="1200" dirty="0" err="1" smtClean="0"/>
                        <a:t>ComboBoxItem</a:t>
                      </a:r>
                      <a:r>
                        <a:rPr lang="en-US" sz="1800" kern="1200" dirty="0" smtClean="0"/>
                        <a:t>  Content="Saturday"/&gt;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</a:t>
                      </a:r>
                      <a:r>
                        <a:rPr lang="en-US" sz="1800" kern="1200" dirty="0" err="1" smtClean="0"/>
                        <a:t>ComboBox</a:t>
                      </a:r>
                      <a:r>
                        <a:rPr lang="en-US" sz="1800" kern="1200" dirty="0" smtClean="0"/>
                        <a:t>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2123019" y="1606302"/>
            <a:ext cx="1993557" cy="584885"/>
          </a:xfrm>
          <a:prstGeom prst="wedgeRoundRectCallout">
            <a:avLst>
              <a:gd name="adj1" fmla="val -104962"/>
              <a:gd name="adj2" fmla="val 10978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הגדרת ה-</a:t>
            </a:r>
            <a:r>
              <a:rPr lang="en-US" dirty="0" err="1" smtClean="0"/>
              <a:t>ComboBox</a:t>
            </a:r>
            <a:endParaRPr lang="he-IL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510565" y="3319773"/>
            <a:ext cx="2251273" cy="584885"/>
          </a:xfrm>
          <a:prstGeom prst="wedgeRoundRectCallout">
            <a:avLst>
              <a:gd name="adj1" fmla="val -70211"/>
              <a:gd name="adj2" fmla="val -11416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הגדרת ה-</a:t>
            </a:r>
            <a:r>
              <a:rPr lang="en-US" dirty="0" err="1" smtClean="0"/>
              <a:t>SelectionChanged</a:t>
            </a:r>
            <a:endParaRPr lang="he-I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683" y="4028302"/>
            <a:ext cx="4043933" cy="26959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98140" y="6290960"/>
            <a:ext cx="3921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ComboBox</a:t>
            </a:r>
            <a:r>
              <a:rPr lang="he-IL" dirty="0" err="1" smtClean="0"/>
              <a:t>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56685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9926122" cy="48006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את הסילבוס, חומרים, מצגות ניתן להוריד ב:</a:t>
            </a:r>
          </a:p>
          <a:p>
            <a:pPr marL="45720" indent="0" algn="ctr">
              <a:buNone/>
            </a:pPr>
            <a:r>
              <a:rPr lang="en-US" dirty="0" smtClean="0">
                <a:hlinkClick r:id="rId2"/>
              </a:rPr>
              <a:t>www.corner.co.il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1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8823" y="1138881"/>
            <a:ext cx="6400801" cy="2486025"/>
          </a:xfrm>
        </p:spPr>
        <p:txBody>
          <a:bodyPr/>
          <a:lstStyle/>
          <a:p>
            <a:pPr rtl="0"/>
            <a:r>
              <a:rPr lang="en-US" b="1" dirty="0" smtClean="0"/>
              <a:t>Controls (Part I)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7102" y="3853773"/>
            <a:ext cx="6400801" cy="3395523"/>
          </a:xfrm>
        </p:spPr>
        <p:txBody>
          <a:bodyPr>
            <a:normAutofit fontScale="25000" lnSpcReduction="20000"/>
          </a:bodyPr>
          <a:lstStyle/>
          <a:p>
            <a:pPr marL="457200" lvl="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9600" dirty="0" smtClean="0"/>
              <a:t>What </a:t>
            </a:r>
            <a:r>
              <a:rPr lang="en-US" sz="9600" dirty="0"/>
              <a:t>is a Control</a:t>
            </a:r>
            <a:r>
              <a:rPr lang="en-US" sz="9600" dirty="0" smtClean="0"/>
              <a:t>?</a:t>
            </a:r>
          </a:p>
          <a:p>
            <a:pPr marL="457200" lvl="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9600" dirty="0" smtClean="0"/>
              <a:t>Content Controls</a:t>
            </a:r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9600" dirty="0" smtClean="0"/>
              <a:t>Button Control</a:t>
            </a:r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9600" dirty="0"/>
              <a:t>TextBlock + </a:t>
            </a:r>
            <a:r>
              <a:rPr lang="en-US" sz="9600" dirty="0" err="1" smtClean="0"/>
              <a:t>TextBox</a:t>
            </a:r>
            <a:r>
              <a:rPr lang="en-US" sz="9600" dirty="0" smtClean="0"/>
              <a:t> + </a:t>
            </a:r>
            <a:r>
              <a:rPr lang="en-US" sz="9600" dirty="0" err="1" smtClean="0"/>
              <a:t>PasswordBox</a:t>
            </a:r>
            <a:endParaRPr lang="en-US" sz="9600" dirty="0" smtClean="0"/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9600" dirty="0" err="1" smtClean="0"/>
              <a:t>ItemsControl</a:t>
            </a:r>
            <a:r>
              <a:rPr lang="en-US" sz="9600" dirty="0" smtClean="0"/>
              <a:t> + </a:t>
            </a:r>
            <a:r>
              <a:rPr lang="en-US" sz="9600" dirty="0" err="1" smtClean="0"/>
              <a:t>ListBox</a:t>
            </a:r>
            <a:r>
              <a:rPr lang="en-US" sz="9600" dirty="0" smtClean="0"/>
              <a:t> </a:t>
            </a:r>
            <a:r>
              <a:rPr lang="en-US" sz="9600" dirty="0"/>
              <a:t>+ </a:t>
            </a:r>
            <a:r>
              <a:rPr lang="en-US" sz="9600" dirty="0" err="1" smtClean="0"/>
              <a:t>ComboBox</a:t>
            </a:r>
            <a:endParaRPr lang="en-US" sz="9600" dirty="0" smtClean="0"/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9600" dirty="0" err="1"/>
              <a:t>CheckBox</a:t>
            </a:r>
            <a:r>
              <a:rPr lang="en-US" sz="9600" dirty="0"/>
              <a:t> + </a:t>
            </a:r>
            <a:r>
              <a:rPr lang="en-US" sz="9600" dirty="0" err="1"/>
              <a:t>RadioButton</a:t>
            </a:r>
            <a:endParaRPr lang="en-US" sz="9600" dirty="0"/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en-US" sz="7200" dirty="0"/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en-US" sz="7200" dirty="0"/>
          </a:p>
          <a:p>
            <a:pPr marL="457200" indent="-457200" algn="l" rtl="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3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What is a Control?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כל מחלקה אשר יש לה ייצוג ויזואלי בחלון, ופונקציונאליות מוגדרת בממשק המשתמש נקראת </a:t>
            </a:r>
            <a:r>
              <a:rPr lang="en-US" dirty="0" smtClean="0"/>
              <a:t>Control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לא חייבת לרשת את המחלקה </a:t>
            </a:r>
            <a:r>
              <a:rPr lang="en-US" dirty="0" smtClean="0"/>
              <a:t>Control</a:t>
            </a:r>
            <a:r>
              <a:rPr lang="he-IL" dirty="0" smtClean="0"/>
              <a:t> (ב-</a:t>
            </a:r>
            <a:r>
              <a:rPr lang="en-US" dirty="0" smtClean="0"/>
              <a:t>WPF</a:t>
            </a:r>
            <a:r>
              <a:rPr lang="he-IL" dirty="0" smtClean="0"/>
              <a:t> יש למחלקה </a:t>
            </a:r>
            <a:r>
              <a:rPr lang="en-US" dirty="0" smtClean="0"/>
              <a:t>Control</a:t>
            </a:r>
            <a:r>
              <a:rPr lang="he-IL" dirty="0" smtClean="0"/>
              <a:t> תפקידים אחרים).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חייבת לרשת את המחלקה </a:t>
            </a:r>
            <a:r>
              <a:rPr lang="en-US" dirty="0" smtClean="0"/>
              <a:t>FrameworkElement</a:t>
            </a:r>
            <a:r>
              <a:rPr lang="he-IL" dirty="0"/>
              <a:t>.</a:t>
            </a:r>
            <a:endParaRPr lang="he-IL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WPF</a:t>
            </a:r>
            <a:r>
              <a:rPr lang="he-IL" dirty="0" smtClean="0"/>
              <a:t> מגיע עם רכיבי ממשק רבים, כל רכיבי ממשק המשתמש הנפוצים ומקובלים בסביבות אחרות קיימות גם ב- </a:t>
            </a:r>
            <a:r>
              <a:rPr lang="en-US" dirty="0" smtClean="0"/>
              <a:t>WPF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ניתן לחלקם לקטיגוריות: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41900" y="4570515"/>
          <a:ext cx="8128000" cy="22250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Layout Controls</a:t>
                      </a:r>
                      <a:endParaRPr lang="he-IL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Button Controls</a:t>
                      </a:r>
                      <a:endParaRPr lang="he-IL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Display</a:t>
                      </a:r>
                      <a:r>
                        <a:rPr lang="he-IL" dirty="0" smtClean="0"/>
                        <a:t> + </a:t>
                      </a:r>
                      <a:r>
                        <a:rPr lang="en-US" dirty="0" smtClean="0"/>
                        <a:t>Selection Data</a:t>
                      </a:r>
                      <a:endParaRPr lang="he-IL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Dialog Box</a:t>
                      </a:r>
                      <a:endParaRPr lang="he-I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Display</a:t>
                      </a:r>
                      <a:endParaRPr lang="he-I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User Information</a:t>
                      </a:r>
                      <a:endParaRPr lang="he-I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Menus</a:t>
                      </a:r>
                      <a:endParaRPr lang="he-I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Documents</a:t>
                      </a:r>
                      <a:endParaRPr lang="he-I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Selection</a:t>
                      </a:r>
                      <a:endParaRPr lang="he-I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Input</a:t>
                      </a:r>
                      <a:endParaRPr lang="he-I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Navigation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Media</a:t>
                      </a:r>
                      <a:endParaRPr lang="he-I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55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Content Controls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פקדים שיורשים את המחלקה </a:t>
            </a:r>
            <a:r>
              <a:rPr lang="en-US" dirty="0" smtClean="0"/>
              <a:t>ContentControl</a:t>
            </a:r>
            <a:r>
              <a:rPr lang="he-IL" dirty="0" smtClean="0"/>
              <a:t>.</a:t>
            </a:r>
          </a:p>
          <a:p>
            <a:pPr marL="45720" indent="0">
              <a:buNone/>
            </a:pPr>
            <a:r>
              <a:rPr lang="he-IL" dirty="0" smtClean="0"/>
              <a:t>לפקדים אלו יש מאפיין חשוב בשם </a:t>
            </a:r>
            <a:r>
              <a:rPr lang="en-US" dirty="0" smtClean="0"/>
              <a:t>Content</a:t>
            </a:r>
            <a:r>
              <a:rPr lang="he-IL" dirty="0" smtClean="0"/>
              <a:t> המכילה את התוכן של הפקד.</a:t>
            </a:r>
          </a:p>
          <a:p>
            <a:pPr marL="45720" indent="0">
              <a:buNone/>
            </a:pPr>
            <a:r>
              <a:rPr lang="he-IL" dirty="0" smtClean="0"/>
              <a:t>עד עכשיו הגדרנו תוכן טקסטואלי למאפיין, אולם אין זו חובה.</a:t>
            </a:r>
          </a:p>
          <a:p>
            <a:pPr marL="45720" indent="0">
              <a:buNone/>
            </a:pPr>
            <a:r>
              <a:rPr lang="he-IL" dirty="0" smtClean="0"/>
              <a:t>ניתן להגדיר תוכן הרבה יותר מורכב.</a:t>
            </a:r>
          </a:p>
          <a:p>
            <a:pPr marL="45720" indent="0">
              <a:buNone/>
            </a:pPr>
            <a:r>
              <a:rPr lang="he-IL" dirty="0" smtClean="0"/>
              <a:t>במשפחת ה- </a:t>
            </a:r>
            <a:r>
              <a:rPr lang="en-US" dirty="0" smtClean="0"/>
              <a:t>ContentControl</a:t>
            </a:r>
            <a:r>
              <a:rPr lang="he-IL" dirty="0" smtClean="0"/>
              <a:t> נמצא את הפקדים: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he-IL" dirty="0" smtClean="0"/>
              <a:t> </a:t>
            </a:r>
            <a:r>
              <a:rPr lang="en-US" dirty="0" smtClean="0"/>
              <a:t>Button, </a:t>
            </a:r>
            <a:r>
              <a:rPr lang="en-US" dirty="0" err="1" smtClean="0"/>
              <a:t>CheckBox</a:t>
            </a:r>
            <a:r>
              <a:rPr lang="en-US" dirty="0" smtClean="0"/>
              <a:t>, </a:t>
            </a:r>
            <a:r>
              <a:rPr lang="en-US" dirty="0" err="1" smtClean="0"/>
              <a:t>RadioButtons</a:t>
            </a:r>
            <a:r>
              <a:rPr lang="en-US" dirty="0" smtClean="0"/>
              <a:t>, ToolTip, </a:t>
            </a:r>
            <a:br>
              <a:rPr lang="en-US" dirty="0" smtClean="0"/>
            </a:br>
            <a:r>
              <a:rPr lang="en-US" dirty="0" err="1" smtClean="0"/>
              <a:t>ListBox</a:t>
            </a:r>
            <a:r>
              <a:rPr lang="en-US" dirty="0" smtClean="0"/>
              <a:t>, </a:t>
            </a:r>
            <a:r>
              <a:rPr lang="en-US" dirty="0" err="1" smtClean="0"/>
              <a:t>ComboBox</a:t>
            </a:r>
            <a:r>
              <a:rPr lang="en-US" dirty="0" smtClean="0"/>
              <a:t>, </a:t>
            </a:r>
            <a:r>
              <a:rPr lang="en-US" dirty="0" err="1" smtClean="0"/>
              <a:t>ListItem</a:t>
            </a:r>
            <a:r>
              <a:rPr lang="he-IL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ואת פקדי ה- </a:t>
            </a:r>
            <a:r>
              <a:rPr lang="en-US" dirty="0" err="1" smtClean="0"/>
              <a:t>UserControl</a:t>
            </a:r>
            <a:r>
              <a:rPr lang="he-IL" dirty="0" smtClean="0"/>
              <a:t> שנתכנן ונבנה.</a:t>
            </a:r>
          </a:p>
          <a:p>
            <a:pPr marL="45720" indent="0">
              <a:buNone/>
            </a:pP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25" y="1657060"/>
            <a:ext cx="2238687" cy="41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9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Content Controls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548713"/>
          <a:ext cx="12192000" cy="50292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21920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&lt;Button Height="150" 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</a:t>
                      </a:r>
                      <a:r>
                        <a:rPr lang="en-US" sz="1800" b="1" kern="1200" dirty="0" smtClean="0"/>
                        <a:t>&lt;Button.Content&gt;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&lt;StackPanel 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&lt;StackPanel Orientation="Horizontal" HorizontalAlignment="Center" FlowDirection="</a:t>
                      </a:r>
                      <a:r>
                        <a:rPr lang="en-US" sz="1800" kern="1200" dirty="0" err="1" smtClean="0"/>
                        <a:t>RightToLeft</a:t>
                      </a:r>
                      <a:r>
                        <a:rPr lang="en-US" sz="1800" kern="1200" dirty="0" smtClean="0"/>
                        <a:t>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&lt;TextBlock Text="</a:t>
                      </a:r>
                      <a:r>
                        <a:rPr lang="he-IL" sz="1800" kern="1200" dirty="0" smtClean="0"/>
                        <a:t>רקפת  " </a:t>
                      </a:r>
                      <a:r>
                        <a:rPr lang="en-US" sz="1800" kern="1200" dirty="0" smtClean="0"/>
                        <a:t>FontSize="35" FontWeight="Bold" Foreground="Blue" TextAlignment="Center"&gt;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&lt;/TextBlock&gt;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&lt;Image Source="Assets/Cyclamen.png" Stretch="None" &gt;&lt;/Image&gt;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&lt;/StackPanel&gt;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&lt;TextBlock Text="</a:t>
                      </a:r>
                      <a:r>
                        <a:rPr lang="he-IL" sz="1800" kern="1200" dirty="0" smtClean="0"/>
                        <a:t>רקפת היא סוג גאופיט רב שנתי ...</a:t>
                      </a:r>
                      <a:r>
                        <a:rPr lang="en-US" sz="1800" kern="1200" dirty="0" smtClean="0"/>
                        <a:t>“ TextWrapping="Wrap"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TextAlignment="Right" FontSize="15" Foreground="Black"&gt;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&lt;/TextBlock&gt;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&lt;TextBlock Text="</a:t>
                      </a:r>
                      <a:r>
                        <a:rPr lang="he-IL" sz="1800" kern="1200" dirty="0" smtClean="0"/>
                        <a:t>לחץ לקריאת למאמר המלא" </a:t>
                      </a:r>
                      <a:r>
                        <a:rPr lang="en-US" sz="1800" kern="1200" dirty="0" smtClean="0"/>
                        <a:t>FontSize="15" Foreground="Red"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VerticalAlignment="Center" TextAlignment="Center"&gt;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&lt;/TextBlock&gt;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&lt;/StackPanel&gt;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</a:t>
                      </a:r>
                      <a:r>
                        <a:rPr lang="en-US" sz="1800" b="1" kern="1200" dirty="0" smtClean="0"/>
                        <a:t>&lt;/Button.Content&gt;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&lt;/Button&gt;</a:t>
                      </a:r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6459" y="3442546"/>
            <a:ext cx="3550006" cy="3279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89189" y="6307436"/>
            <a:ext cx="3921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ContentSampleProperty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5958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Button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הפקד </a:t>
            </a:r>
            <a:r>
              <a:rPr lang="he-IL" dirty="0"/>
              <a:t>הכי בסיסי </a:t>
            </a:r>
            <a:r>
              <a:rPr lang="he-IL" dirty="0" smtClean="0"/>
              <a:t>והכי מוכר שיש.</a:t>
            </a:r>
          </a:p>
          <a:p>
            <a:pPr marL="45720" indent="0">
              <a:buNone/>
            </a:pPr>
            <a:r>
              <a:rPr lang="he-IL" dirty="0" smtClean="0"/>
              <a:t>תפקידו לאפשר למשתמש לבצע פעולה או להורות על פקודה.</a:t>
            </a:r>
          </a:p>
          <a:p>
            <a:pPr marL="45720" indent="0">
              <a:buNone/>
            </a:pPr>
            <a:r>
              <a:rPr lang="he-IL" dirty="0" smtClean="0"/>
              <a:t>מאפיינים (</a:t>
            </a:r>
            <a:r>
              <a:rPr lang="en-US" dirty="0" smtClean="0"/>
              <a:t>Properties</a:t>
            </a:r>
            <a:r>
              <a:rPr lang="he-IL" dirty="0" smtClean="0"/>
              <a:t>):</a:t>
            </a:r>
          </a:p>
          <a:p>
            <a:pPr marL="45720" indent="0">
              <a:buNone/>
            </a:pPr>
            <a:endParaRPr lang="he-IL" dirty="0"/>
          </a:p>
        </p:txBody>
      </p:sp>
      <p:grpSp>
        <p:nvGrpSpPr>
          <p:cNvPr id="18" name="Group 17"/>
          <p:cNvGrpSpPr/>
          <p:nvPr/>
        </p:nvGrpSpPr>
        <p:grpSpPr>
          <a:xfrm>
            <a:off x="1087394" y="1639330"/>
            <a:ext cx="1738184" cy="2347785"/>
            <a:chOff x="1087394" y="1639330"/>
            <a:chExt cx="1738184" cy="234778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944130" y="1993558"/>
              <a:ext cx="8238" cy="1820561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1095632" y="1639330"/>
              <a:ext cx="1729946" cy="44484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 smtClean="0"/>
                <a:t>FrameworkElement</a:t>
              </a:r>
              <a:endParaRPr lang="he-IL" sz="1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87394" y="2273644"/>
              <a:ext cx="1729946" cy="44484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 smtClean="0"/>
                <a:t>ContentControl</a:t>
              </a:r>
              <a:endParaRPr lang="he-IL" sz="1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87394" y="2899720"/>
              <a:ext cx="1729946" cy="44484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 smtClean="0"/>
                <a:t>ButtonBase</a:t>
              </a:r>
              <a:endParaRPr lang="he-IL" sz="1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87394" y="3542272"/>
              <a:ext cx="1729946" cy="44484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 smtClean="0"/>
                <a:t>Button</a:t>
              </a:r>
              <a:endParaRPr lang="he-IL" sz="1400" dirty="0"/>
            </a:p>
          </p:txBody>
        </p:sp>
      </p:grp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3168822" y="3001547"/>
          <a:ext cx="8817232" cy="37795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942174"/>
                <a:gridCol w="6875058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מתן שם נדרש רק כאשר מטפלים בפקד ב- </a:t>
                      </a:r>
                      <a:r>
                        <a:rPr lang="en-US" dirty="0" smtClean="0"/>
                        <a:t>Code-Behind</a:t>
                      </a:r>
                      <a:r>
                        <a:rPr lang="he-IL" dirty="0" smtClean="0"/>
                        <a:t>, מתן השם מייצר ייחוס, ללא שם לא ייווצר ייחוס.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Background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 "מברשת"</a:t>
                      </a:r>
                      <a:r>
                        <a:rPr lang="he-IL" baseline="0" dirty="0" smtClean="0"/>
                        <a:t> (</a:t>
                      </a:r>
                      <a:r>
                        <a:rPr lang="en-US" baseline="0" dirty="0" smtClean="0"/>
                        <a:t>Brush</a:t>
                      </a:r>
                      <a:r>
                        <a:rPr lang="he-IL" baseline="0" dirty="0" smtClean="0"/>
                        <a:t>) לצביעת הרקע של הפקד.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BorderBrush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 "מברשת"</a:t>
                      </a:r>
                      <a:r>
                        <a:rPr lang="he-IL" baseline="0" dirty="0" smtClean="0"/>
                        <a:t> (</a:t>
                      </a:r>
                      <a:r>
                        <a:rPr lang="en-US" baseline="0" dirty="0" smtClean="0"/>
                        <a:t>Brush</a:t>
                      </a:r>
                      <a:r>
                        <a:rPr lang="he-IL" baseline="0" dirty="0" smtClean="0"/>
                        <a:t>) לצביעת מסגרת הפקד.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BorderThickness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 העובי של המסגרת.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Content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 התוכן של הפקד.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Cursor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 סמן העכבר.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FlowDirection</a:t>
                      </a:r>
                      <a:endParaRPr lang="he-I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 </a:t>
                      </a:r>
                      <a:r>
                        <a:rPr lang="en-US" dirty="0" err="1" smtClean="0"/>
                        <a:t>LeftToRight</a:t>
                      </a:r>
                      <a:r>
                        <a:rPr lang="he-IL" dirty="0" smtClean="0"/>
                        <a:t> או </a:t>
                      </a:r>
                      <a:r>
                        <a:rPr lang="en-US" dirty="0" err="1" smtClean="0"/>
                        <a:t>RightToLeft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FontFamily</a:t>
                      </a:r>
                      <a:r>
                        <a:rPr lang="en-US" dirty="0" smtClean="0"/>
                        <a:t>, FontSize,</a:t>
                      </a:r>
                      <a:r>
                        <a:rPr lang="en-US" baseline="0" dirty="0" smtClean="0"/>
                        <a:t> FontWeight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הגדרות גופן</a:t>
                      </a:r>
                      <a:r>
                        <a:rPr lang="he-IL" baseline="0" dirty="0" smtClean="0"/>
                        <a:t> שונות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972065" y="6488668"/>
            <a:ext cx="3921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ButtonSample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240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Button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המשך מאפיינים </a:t>
            </a:r>
            <a:r>
              <a:rPr lang="he-IL" dirty="0"/>
              <a:t>(</a:t>
            </a:r>
            <a:r>
              <a:rPr lang="en-US" dirty="0"/>
              <a:t>Properties</a:t>
            </a:r>
            <a:r>
              <a:rPr lang="he-IL" dirty="0"/>
              <a:t>):</a:t>
            </a:r>
          </a:p>
          <a:p>
            <a:pPr marL="4572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82574" y="1980056"/>
          <a:ext cx="8817232" cy="35102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942174"/>
                <a:gridCol w="6875058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Foreground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צבע הקדמה של הפקד.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Height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גובה הפקד.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Width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רוחב</a:t>
                      </a:r>
                      <a:r>
                        <a:rPr lang="he-IL" baseline="0" dirty="0" smtClean="0"/>
                        <a:t> הפקד.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IsEnabled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קובע האם הפקד פעיל </a:t>
                      </a:r>
                      <a:r>
                        <a:rPr lang="he-IL" baseline="0" dirty="0" smtClean="0"/>
                        <a:t>או לא פעיל, פקד שאינו פעיל נראה על המסך אולם הוא אינו נגיש למשתמש ולכן אינו מאפשר להפעיל אירועים כתוצאה מפעולת משתמש.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Margin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 שוליים חיצוניים, מרווח של הפקד מפקדים שכנים.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Cursor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 סמן העכבר.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Opacity</a:t>
                      </a:r>
                      <a:endParaRPr lang="he-I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</a:t>
                      </a:r>
                      <a:r>
                        <a:rPr lang="he-IL" baseline="0" dirty="0" smtClean="0"/>
                        <a:t> מידת השקיפות של הפקד.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Padding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הגדרת שוליים פנימיים, מרווח של גבולות הפקד מתוכנו.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15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Button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he-IL" sz="2400" b="1" dirty="0" smtClean="0"/>
              <a:t>גודל הפקד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המאפיינים </a:t>
            </a:r>
            <a:r>
              <a:rPr lang="en-US" dirty="0" smtClean="0"/>
              <a:t>Width</a:t>
            </a:r>
            <a:r>
              <a:rPr lang="he-IL" dirty="0" smtClean="0"/>
              <a:t> ו-</a:t>
            </a:r>
            <a:r>
              <a:rPr lang="en-US" dirty="0" smtClean="0"/>
              <a:t>Height</a:t>
            </a:r>
            <a:r>
              <a:rPr lang="he-IL" dirty="0" smtClean="0"/>
              <a:t> מייצגים את מידות הפקד.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אולם, לא תמיד ניתן לקבל מהם את מידות הפקד.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כאשר לא מגדירים ב- </a:t>
            </a:r>
            <a:r>
              <a:rPr lang="en-US" dirty="0" smtClean="0"/>
              <a:t>XAML</a:t>
            </a:r>
            <a:r>
              <a:rPr lang="he-IL" dirty="0" smtClean="0"/>
              <a:t> מידות לפקד הם יכילו את הערך </a:t>
            </a:r>
            <a:r>
              <a:rPr lang="en-US" dirty="0" err="1" smtClean="0"/>
              <a:t>NaN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במקרים אלו נשתמש בערך הקיים ב- </a:t>
            </a:r>
            <a:r>
              <a:rPr lang="en-US" dirty="0" err="1" smtClean="0"/>
              <a:t>ActualWidth</a:t>
            </a:r>
            <a:r>
              <a:rPr lang="he-IL" dirty="0" smtClean="0"/>
              <a:t> וב- </a:t>
            </a:r>
            <a:r>
              <a:rPr lang="en-US" dirty="0" err="1" smtClean="0"/>
              <a:t>ActualHeight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השניים האחרונים הם מאפיינים מחושבים המתבססים על מידע שקיים ב- </a:t>
            </a:r>
            <a:r>
              <a:rPr lang="en-US" dirty="0" smtClean="0"/>
              <a:t>Layout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יתכן שיהיה הפרש בין הגדלים הקיימים ב- </a:t>
            </a:r>
            <a:r>
              <a:rPr lang="en-US" dirty="0" smtClean="0"/>
              <a:t>Width</a:t>
            </a:r>
            <a:r>
              <a:rPr lang="he-IL" dirty="0" smtClean="0"/>
              <a:t> ו-</a:t>
            </a:r>
            <a:r>
              <a:rPr lang="en-US" dirty="0" smtClean="0"/>
              <a:t>Height</a:t>
            </a:r>
            <a:r>
              <a:rPr lang="he-IL" dirty="0" smtClean="0"/>
              <a:t> לבין הערכים המחושבים של </a:t>
            </a:r>
            <a:r>
              <a:rPr lang="en-US" dirty="0" err="1" smtClean="0"/>
              <a:t>ActualWidth</a:t>
            </a:r>
            <a:r>
              <a:rPr lang="he-IL" dirty="0" smtClean="0"/>
              <a:t> ו-</a:t>
            </a:r>
            <a:r>
              <a:rPr lang="en-US" dirty="0" err="1" smtClean="0"/>
              <a:t>ActualHeight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71929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35459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Button Control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10747" y="769095"/>
          <a:ext cx="11162270" cy="42062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16227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&lt;Grid  Grid.Row="1" </a:t>
                      </a:r>
                      <a:r>
                        <a:rPr lang="en-US" sz="1800" kern="1200" dirty="0" err="1" smtClean="0"/>
                        <a:t>HorizontalAlignment</a:t>
                      </a:r>
                      <a:r>
                        <a:rPr lang="en-US" sz="1800" kern="1200" dirty="0" smtClean="0"/>
                        <a:t>="Center"&gt;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&lt;Grid.ColumnDefinitions&gt;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&lt;ColumnDefinition Width="*"&gt;&lt;/ColumnDefinition&gt;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&lt;ColumnDefinition Width="200"&gt;&lt;/ColumnDefinition&gt;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&lt;ColumnDefinition Width="200"&gt;&lt;/ColumnDefinition&gt;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&lt;ColumnDefinition Width="200"&gt;&lt;/ColumnDefinition&gt;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&lt;ColumnDefinition Width="*"&gt;&lt;/ColumnDefinition&gt;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&lt;/Grid.ColumnDefinitions&gt;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&lt;Button Grid.Column="1" Content="Red" Background="Red" FontSize="25" Click="Button_Click_1"&gt;  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&lt;Button Grid.Column="2" Content="Green" Background="Green" FontSize="25" Click="Button_Click_2"&gt;  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&lt;Button Grid.Column="3" Content="Blue" Background="Blue" FontSize="25" Click="Button_Click_3"&gt;  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&lt;/Grid&gt;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510" y="652847"/>
            <a:ext cx="3984123" cy="1992061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2809102" y="4431956"/>
            <a:ext cx="1993557" cy="584885"/>
          </a:xfrm>
          <a:prstGeom prst="wedgeRoundRectCallout">
            <a:avLst>
              <a:gd name="adj1" fmla="val -105383"/>
              <a:gd name="adj2" fmla="val -6233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הגדרת ה-</a:t>
            </a:r>
            <a:r>
              <a:rPr lang="en-US" dirty="0" smtClean="0"/>
              <a:t>Button</a:t>
            </a:r>
            <a:endParaRPr lang="he-IL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713836" y="4530811"/>
            <a:ext cx="1993557" cy="584885"/>
          </a:xfrm>
          <a:prstGeom prst="wedgeRoundRectCallout">
            <a:avLst>
              <a:gd name="adj1" fmla="val 52882"/>
              <a:gd name="adj2" fmla="val -7782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הגדרת האירוע </a:t>
            </a:r>
            <a:r>
              <a:rPr lang="en-US" dirty="0" smtClean="0"/>
              <a:t>Click</a:t>
            </a:r>
            <a:endParaRPr lang="he-IL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989439" y="5155743"/>
          <a:ext cx="11162270" cy="17373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16227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Code</a:t>
                      </a:r>
                      <a:r>
                        <a:rPr lang="en-US" sz="1800" kern="1200" baseline="0" dirty="0" smtClean="0"/>
                        <a:t> Behind:</a:t>
                      </a:r>
                      <a:endParaRPr lang="he-IL" sz="1800" kern="1200" baseline="0" dirty="0" smtClean="0"/>
                    </a:p>
                    <a:p>
                      <a:pPr algn="l" rtl="0"/>
                      <a:r>
                        <a:rPr lang="en-US" sz="1800" kern="1200" baseline="0" dirty="0" smtClean="0"/>
                        <a:t>private void Button_Click_1(object sender, </a:t>
                      </a:r>
                      <a:r>
                        <a:rPr lang="en-US" sz="1800" kern="1200" baseline="0" dirty="0" err="1" smtClean="0"/>
                        <a:t>RoutedEventArgs</a:t>
                      </a:r>
                      <a:r>
                        <a:rPr lang="en-US" sz="1800" kern="1200" baseline="0" dirty="0" smtClean="0"/>
                        <a:t> e)</a:t>
                      </a:r>
                    </a:p>
                    <a:p>
                      <a:pPr algn="l" rtl="0"/>
                      <a:r>
                        <a:rPr lang="en-US" sz="1800" kern="1200" baseline="0" dirty="0" smtClean="0"/>
                        <a:t>{</a:t>
                      </a:r>
                    </a:p>
                    <a:p>
                      <a:pPr algn="l" rtl="0"/>
                      <a:r>
                        <a:rPr lang="en-US" sz="1800" kern="1200" baseline="0" dirty="0" smtClean="0"/>
                        <a:t>  red += 10;</a:t>
                      </a:r>
                    </a:p>
                    <a:p>
                      <a:pPr algn="l" rtl="0"/>
                      <a:r>
                        <a:rPr lang="en-US" sz="1800" kern="1200" baseline="0" dirty="0" smtClean="0"/>
                        <a:t>  </a:t>
                      </a:r>
                      <a:r>
                        <a:rPr lang="en-US" sz="1800" kern="1200" baseline="0" dirty="0" err="1" smtClean="0"/>
                        <a:t>RecolorGrid</a:t>
                      </a:r>
                      <a:r>
                        <a:rPr lang="en-US" sz="1800" kern="1200" baseline="0" dirty="0" smtClean="0"/>
                        <a:t>();</a:t>
                      </a:r>
                    </a:p>
                    <a:p>
                      <a:pPr algn="l" rtl="0"/>
                      <a:r>
                        <a:rPr lang="en-US" sz="1800" kern="1200" baseline="0" dirty="0" smtClean="0"/>
                        <a:t>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9431869" y="5168375"/>
            <a:ext cx="1993557" cy="584885"/>
          </a:xfrm>
          <a:prstGeom prst="wedgeRoundRectCallout">
            <a:avLst>
              <a:gd name="adj1" fmla="val -89350"/>
              <a:gd name="adj2" fmla="val 3548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טיפול </a:t>
            </a:r>
            <a:r>
              <a:rPr lang="en-US" dirty="0" smtClean="0"/>
              <a:t>Click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988303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1340</Words>
  <Application>Microsoft Office PowerPoint</Application>
  <PresentationFormat>Widescreen</PresentationFormat>
  <Paragraphs>230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Euphemia</vt:lpstr>
      <vt:lpstr>Wingdings</vt:lpstr>
      <vt:lpstr>Children Happy 16x9</vt:lpstr>
      <vt:lpstr>תכנות אסינכרוני, תקשורת ופיתוח אפליקציות ל-Windows 8.1 ואפליקציות ל-Windows Phone 8</vt:lpstr>
      <vt:lpstr>Controls (Part I)</vt:lpstr>
      <vt:lpstr>What is a Control?</vt:lpstr>
      <vt:lpstr>Content Controls</vt:lpstr>
      <vt:lpstr>Content Controls</vt:lpstr>
      <vt:lpstr>Button Control</vt:lpstr>
      <vt:lpstr>Button Control</vt:lpstr>
      <vt:lpstr>Button Control</vt:lpstr>
      <vt:lpstr>Button Control</vt:lpstr>
      <vt:lpstr>TextBlock + TextBox + PasswordBox</vt:lpstr>
      <vt:lpstr>TextBlock + TextBox + PasswordBox</vt:lpstr>
      <vt:lpstr>ItemsControl + ListBox + ComboBox</vt:lpstr>
      <vt:lpstr>ItemsControl + ListBox + ComboBox</vt:lpstr>
      <vt:lpstr>ItemsControl + ListBox + ComboBox</vt:lpstr>
      <vt:lpstr>ItemsControl + ListBox + ComboBox</vt:lpstr>
      <vt:lpstr>ItemsControl + ListBox + ComboBox</vt:lpstr>
      <vt:lpstr>ItemsControl + ListBox + ComboBox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2014-01-05T15:37:22Z</dcterms:created>
  <dcterms:modified xsi:type="dcterms:W3CDTF">2014-01-05T15:39:00Z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